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5" r:id="rId2"/>
    <p:sldId id="286" r:id="rId3"/>
    <p:sldId id="287" r:id="rId4"/>
    <p:sldId id="288" r:id="rId5"/>
    <p:sldId id="289" r:id="rId6"/>
    <p:sldId id="258" r:id="rId7"/>
    <p:sldId id="282" r:id="rId8"/>
    <p:sldId id="283" r:id="rId9"/>
    <p:sldId id="284" r:id="rId10"/>
    <p:sldId id="259" r:id="rId11"/>
    <p:sldId id="260" r:id="rId12"/>
    <p:sldId id="261" r:id="rId13"/>
    <p:sldId id="264" r:id="rId14"/>
    <p:sldId id="290" r:id="rId15"/>
    <p:sldId id="265" r:id="rId16"/>
    <p:sldId id="274" r:id="rId1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51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13.02.2025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13.02.2025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13.02.2025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13.02.2025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13.02.2025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13.02.2025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13.02.2025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13.02.2025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13.02.2025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13.02.2025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13.02.2025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13.02.2025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13.02.2025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13.02.2025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13.02.2025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13.02.2025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13.02.2025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13.02.2025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24000" y="751673"/>
            <a:ext cx="8610600" cy="1293028"/>
          </a:xfrm>
        </p:spPr>
        <p:txBody>
          <a:bodyPr/>
          <a:lstStyle/>
          <a:p>
            <a:pPr algn="ctr"/>
            <a:r>
              <a:rPr lang="tr-TR" dirty="0" smtClean="0"/>
              <a:t>Marka Yönetimi DERSİN </a:t>
            </a:r>
            <a:r>
              <a:rPr lang="tr-TR" dirty="0" smtClean="0"/>
              <a:t>İŞLENİŞİ KONULAR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</a:rPr>
              <a:t>Dersin Kazanımları:</a:t>
            </a: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>      Bu </a:t>
            </a:r>
            <a:r>
              <a:rPr lang="tr-TR" dirty="0"/>
              <a:t>dersi tamamlayan öğrenciler, aşağıdaki becerileri ve bilgileri kazanacaktır:</a:t>
            </a:r>
          </a:p>
          <a:p>
            <a:pPr marL="457200" indent="457200">
              <a:lnSpc>
                <a:spcPct val="150000"/>
              </a:lnSpc>
              <a:buAutoNum type="arabicPeriod"/>
            </a:pPr>
            <a:r>
              <a:rPr lang="tr-TR" b="1" dirty="0" smtClean="0">
                <a:solidFill>
                  <a:srgbClr val="FFFF00"/>
                </a:solidFill>
              </a:rPr>
              <a:t>Temel </a:t>
            </a:r>
            <a:r>
              <a:rPr lang="tr-TR" b="1" dirty="0">
                <a:solidFill>
                  <a:srgbClr val="FFFF00"/>
                </a:solidFill>
              </a:rPr>
              <a:t>Kavramları Anlama ve </a:t>
            </a:r>
            <a:r>
              <a:rPr lang="tr-TR" b="1" dirty="0" smtClean="0">
                <a:solidFill>
                  <a:srgbClr val="FFFF00"/>
                </a:solidFill>
              </a:rPr>
              <a:t>Kullanma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dirty="0" smtClean="0"/>
              <a:t>✔ </a:t>
            </a:r>
            <a:r>
              <a:rPr lang="tr-TR" dirty="0"/>
              <a:t>Marka, marka yönetimi ve markalaşma sürecini tanımlayabilecek.</a:t>
            </a:r>
            <a:br>
              <a:rPr lang="tr-TR" dirty="0"/>
            </a:br>
            <a:r>
              <a:rPr lang="tr-TR" dirty="0" smtClean="0"/>
              <a:t>     ✔ </a:t>
            </a:r>
            <a:r>
              <a:rPr lang="tr-TR" dirty="0"/>
              <a:t>Marka kimliği, marka kişiliği ve marka değeri kavramlarını ayırt edebilecek.</a:t>
            </a:r>
            <a:br>
              <a:rPr lang="tr-TR" dirty="0"/>
            </a:br>
            <a:r>
              <a:rPr lang="tr-TR" dirty="0" smtClean="0"/>
              <a:t>     ✔ Pazarlama </a:t>
            </a:r>
            <a:r>
              <a:rPr lang="tr-TR" dirty="0"/>
              <a:t>ve satış arasındaki farkları kavrayacak.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119025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24000" y="751673"/>
            <a:ext cx="8610600" cy="1293028"/>
          </a:xfrm>
        </p:spPr>
        <p:txBody>
          <a:bodyPr/>
          <a:lstStyle/>
          <a:p>
            <a:pPr algn="ctr"/>
            <a:r>
              <a:rPr lang="tr-TR" dirty="0"/>
              <a:t>Marka Yönetimi DERSİN </a:t>
            </a:r>
            <a:r>
              <a:rPr lang="tr-TR" dirty="0" smtClean="0"/>
              <a:t>İŞLENİŞİ KONULAR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2. Stratejik </a:t>
            </a:r>
            <a:r>
              <a:rPr lang="tr-TR" b="1" dirty="0">
                <a:solidFill>
                  <a:srgbClr val="FFFF00"/>
                </a:solidFill>
              </a:rPr>
              <a:t>Marka Yönetimi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dirty="0"/>
              <a:t>✔ Etkili marka yönetimi tekniklerini öğrenecek ve klasik &amp; modern marka yönetimi sistemlerini karşılaştırabilecek.</a:t>
            </a:r>
            <a:br>
              <a:rPr lang="tr-TR" dirty="0"/>
            </a:br>
            <a:r>
              <a:rPr lang="tr-TR" dirty="0" smtClean="0"/>
              <a:t>     ✔ </a:t>
            </a:r>
            <a:r>
              <a:rPr lang="tr-TR" dirty="0"/>
              <a:t>Marka konumlandırma stratejilerini anlayacak ve farklı pazarlarda nasıl uygulanacağını öğrenecek.</a:t>
            </a:r>
            <a:br>
              <a:rPr lang="tr-TR" dirty="0"/>
            </a:br>
            <a:r>
              <a:rPr lang="tr-TR" dirty="0" smtClean="0"/>
              <a:t>     ✔ </a:t>
            </a:r>
            <a:r>
              <a:rPr lang="tr-TR" dirty="0"/>
              <a:t>Marka genişletme stratejilerini kavrayarak bir markayı farklı </a:t>
            </a:r>
            <a:r>
              <a:rPr lang="tr-TR" dirty="0" err="1"/>
              <a:t>segmentlerde</a:t>
            </a:r>
            <a:r>
              <a:rPr lang="tr-TR" dirty="0"/>
              <a:t> nasıl genişleteceğini analiz edebilecek.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479087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24000" y="751673"/>
            <a:ext cx="8610600" cy="1293028"/>
          </a:xfrm>
        </p:spPr>
        <p:txBody>
          <a:bodyPr/>
          <a:lstStyle/>
          <a:p>
            <a:pPr algn="ctr"/>
            <a:r>
              <a:rPr lang="tr-TR" dirty="0"/>
              <a:t>Marka Yönetimi DERSİN </a:t>
            </a:r>
            <a:r>
              <a:rPr lang="tr-TR" dirty="0" smtClean="0"/>
              <a:t>İŞLENİŞİ KONULAR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3. Tüketici </a:t>
            </a:r>
            <a:r>
              <a:rPr lang="tr-TR" b="1" dirty="0">
                <a:solidFill>
                  <a:srgbClr val="FFFF00"/>
                </a:solidFill>
              </a:rPr>
              <a:t>Davranışlarını ve Marka Algısını Yönetme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dirty="0"/>
              <a:t>✔ Marka farkındalığı ve marka sadakati oluşturmanın yöntemlerini açıklayabilecek.</a:t>
            </a:r>
            <a:br>
              <a:rPr lang="tr-TR" dirty="0"/>
            </a:br>
            <a:r>
              <a:rPr lang="tr-TR" dirty="0" smtClean="0"/>
              <a:t>     ✔ </a:t>
            </a:r>
            <a:r>
              <a:rPr lang="tr-TR" dirty="0"/>
              <a:t>Tüketicilerin marka algısını nasıl oluşturduğunu ve yönlendirdiğini anlayacak.</a:t>
            </a:r>
            <a:br>
              <a:rPr lang="tr-TR" dirty="0"/>
            </a:br>
            <a:r>
              <a:rPr lang="tr-TR" dirty="0" smtClean="0"/>
              <a:t>     ✔ </a:t>
            </a:r>
            <a:r>
              <a:rPr lang="tr-TR" dirty="0"/>
              <a:t>Algılanan kalite kavramını öğrenerek, markanın tüketiciler için nasıl değer yarattığını değerlendirebilecek.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613183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24000" y="751673"/>
            <a:ext cx="8610600" cy="1293028"/>
          </a:xfrm>
        </p:spPr>
        <p:txBody>
          <a:bodyPr/>
          <a:lstStyle/>
          <a:p>
            <a:pPr algn="ctr"/>
            <a:r>
              <a:rPr lang="tr-TR" dirty="0"/>
              <a:t>Marka Yönetimi DERSİN </a:t>
            </a:r>
            <a:r>
              <a:rPr lang="tr-TR" dirty="0" smtClean="0"/>
              <a:t>İŞLENİŞİ KONULAR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4. Uygulamalı </a:t>
            </a:r>
            <a:r>
              <a:rPr lang="tr-TR" b="1" dirty="0">
                <a:solidFill>
                  <a:srgbClr val="FFFF00"/>
                </a:solidFill>
              </a:rPr>
              <a:t>Analiz ve Karar Verme Becerileri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dirty="0"/>
              <a:t>✔ Vaka analizleri ile markalaşma süreçlerini gerçek dünya örnekleri üzerinden değerlendirecek.</a:t>
            </a:r>
            <a:br>
              <a:rPr lang="tr-TR" dirty="0"/>
            </a:br>
            <a:r>
              <a:rPr lang="tr-TR" dirty="0" smtClean="0"/>
              <a:t>     ✔ </a:t>
            </a:r>
            <a:r>
              <a:rPr lang="tr-TR" dirty="0"/>
              <a:t>Kendi marka yönetimi stratejilerini geliştirme becerisi kazanacak.</a:t>
            </a:r>
            <a:br>
              <a:rPr lang="tr-TR" dirty="0"/>
            </a:br>
            <a:r>
              <a:rPr lang="tr-TR" dirty="0" smtClean="0"/>
              <a:t>     ✔ </a:t>
            </a:r>
            <a:r>
              <a:rPr lang="tr-TR" dirty="0"/>
              <a:t>Markaların globalleşme süreçlerini ve uluslararası marka yönetimi stratejilerini anlayacak.</a:t>
            </a:r>
          </a:p>
          <a:p>
            <a:pPr marL="0" indent="0"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47046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24000" y="751673"/>
            <a:ext cx="8610600" cy="1293028"/>
          </a:xfrm>
        </p:spPr>
        <p:txBody>
          <a:bodyPr/>
          <a:lstStyle/>
          <a:p>
            <a:pPr algn="ctr"/>
            <a:r>
              <a:rPr lang="tr-TR" dirty="0"/>
              <a:t>Marka Yönetimi DERSİN </a:t>
            </a:r>
            <a:r>
              <a:rPr lang="tr-TR" dirty="0" smtClean="0"/>
              <a:t>İŞLENİŞİ KONULAR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5.Rekabetçi </a:t>
            </a:r>
            <a:r>
              <a:rPr lang="tr-TR" b="1" dirty="0">
                <a:solidFill>
                  <a:srgbClr val="FFFF00"/>
                </a:solidFill>
              </a:rPr>
              <a:t>İş Dünyasında Marka Koruma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dirty="0"/>
              <a:t>✔ Marka haklarını, yasal süreçleri ve fikri mülkiyet konularını kavrayacak.</a:t>
            </a:r>
            <a:br>
              <a:rPr lang="tr-TR" dirty="0"/>
            </a:br>
            <a:r>
              <a:rPr lang="tr-TR" dirty="0" smtClean="0"/>
              <a:t>     ✔ </a:t>
            </a:r>
            <a:r>
              <a:rPr lang="tr-TR" dirty="0"/>
              <a:t>Marka genişletme ve ürün hattı yönetimi konularında bilgi sahibi olacak.</a:t>
            </a:r>
            <a:br>
              <a:rPr lang="tr-TR" dirty="0"/>
            </a:br>
            <a:r>
              <a:rPr lang="tr-TR" dirty="0" smtClean="0"/>
              <a:t>     ✔ </a:t>
            </a:r>
            <a:r>
              <a:rPr lang="tr-TR" dirty="0"/>
              <a:t>Global marka yönetimi süreçlerini öğrenecek.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451904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24000" y="751673"/>
            <a:ext cx="8610600" cy="1293028"/>
          </a:xfrm>
        </p:spPr>
        <p:txBody>
          <a:bodyPr/>
          <a:lstStyle/>
          <a:p>
            <a:pPr algn="ctr"/>
            <a:r>
              <a:rPr lang="tr-TR" dirty="0"/>
              <a:t>Marka Yönetimi DERSİN </a:t>
            </a:r>
            <a:r>
              <a:rPr lang="tr-TR" dirty="0" smtClean="0"/>
              <a:t>İŞLENİŞİ KONULAR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>
              <a:lnSpc>
                <a:spcPct val="120000"/>
              </a:lnSpc>
              <a:buNone/>
            </a:pPr>
            <a:r>
              <a:rPr lang="tr-TR" sz="2000" b="1" dirty="0" smtClean="0">
                <a:solidFill>
                  <a:srgbClr val="FFFF00"/>
                </a:solidFill>
              </a:rPr>
              <a:t>MARKA </a:t>
            </a:r>
            <a:r>
              <a:rPr lang="tr-TR" sz="2000" b="1" dirty="0">
                <a:solidFill>
                  <a:srgbClr val="FFFF00"/>
                </a:solidFill>
              </a:rPr>
              <a:t>YÖNETİMİ</a:t>
            </a:r>
          </a:p>
          <a:p>
            <a:pPr marL="0" indent="457200">
              <a:lnSpc>
                <a:spcPct val="120000"/>
              </a:lnSpc>
              <a:buNone/>
            </a:pPr>
            <a:r>
              <a:rPr lang="tr-TR" sz="1400" b="1" dirty="0"/>
              <a:t>Editör:</a:t>
            </a:r>
            <a:r>
              <a:rPr lang="tr-TR" sz="1400" dirty="0"/>
              <a:t> Prof. Dr. SEZER KORKMAZ</a:t>
            </a:r>
            <a:br>
              <a:rPr lang="tr-TR" sz="1400" dirty="0"/>
            </a:br>
            <a:r>
              <a:rPr lang="tr-TR" sz="1400" dirty="0" smtClean="0"/>
              <a:t>         </a:t>
            </a:r>
            <a:r>
              <a:rPr lang="tr-TR" sz="1400" b="1" dirty="0" smtClean="0"/>
              <a:t>Yayıncı</a:t>
            </a:r>
            <a:r>
              <a:rPr lang="tr-TR" sz="1400" b="1" dirty="0"/>
              <a:t>:</a:t>
            </a:r>
            <a:r>
              <a:rPr lang="tr-TR" sz="1400" dirty="0"/>
              <a:t> </a:t>
            </a:r>
            <a:r>
              <a:rPr lang="tr-TR" sz="1400" dirty="0">
                <a:solidFill>
                  <a:srgbClr val="FFFF00"/>
                </a:solidFill>
              </a:rPr>
              <a:t>Atatürk Üniversitesi Açık ve Uzaktan Öğretim Fakültesi</a:t>
            </a:r>
          </a:p>
          <a:p>
            <a:pPr marL="0" indent="457200">
              <a:lnSpc>
                <a:spcPct val="120000"/>
              </a:lnSpc>
              <a:buNone/>
            </a:pPr>
            <a:r>
              <a:rPr lang="tr-TR" b="1" dirty="0">
                <a:solidFill>
                  <a:srgbClr val="FFFF00"/>
                </a:solidFill>
              </a:rPr>
              <a:t>İÇİNDEKİLER</a:t>
            </a:r>
          </a:p>
          <a:p>
            <a:pPr marL="457200" indent="457200">
              <a:lnSpc>
                <a:spcPct val="150000"/>
              </a:lnSpc>
              <a:buFont typeface="+mj-lt"/>
              <a:buAutoNum type="arabicPeriod"/>
            </a:pPr>
            <a:r>
              <a:rPr lang="tr-TR" sz="1600" b="1" dirty="0" smtClean="0"/>
              <a:t>Marka </a:t>
            </a:r>
            <a:r>
              <a:rPr lang="tr-TR" sz="1600" b="1" dirty="0"/>
              <a:t>Kavramı ve Markalamanın Stratejik Önemi</a:t>
            </a:r>
            <a:r>
              <a:rPr lang="tr-TR" sz="1600" dirty="0"/>
              <a:t> – </a:t>
            </a:r>
            <a:r>
              <a:rPr lang="tr-TR" sz="1600" i="1" dirty="0"/>
              <a:t>Prof. Dr. Sezer </a:t>
            </a:r>
            <a:r>
              <a:rPr lang="tr-TR" sz="1600" i="1" dirty="0" smtClean="0"/>
              <a:t>Korkmaz           </a:t>
            </a:r>
            <a:r>
              <a:rPr lang="tr-TR" sz="1600" b="1" dirty="0" smtClean="0"/>
              <a:t>Sayfa 4-24</a:t>
            </a:r>
            <a:endParaRPr lang="tr-TR" sz="1600" dirty="0"/>
          </a:p>
          <a:p>
            <a:pPr marL="457200" indent="457200">
              <a:lnSpc>
                <a:spcPct val="150000"/>
              </a:lnSpc>
              <a:buFont typeface="+mj-lt"/>
              <a:buAutoNum type="arabicPeriod"/>
            </a:pPr>
            <a:r>
              <a:rPr lang="tr-TR" sz="1600" b="1" dirty="0"/>
              <a:t>Marka Yönetimi ve Markalama Stratejileri</a:t>
            </a:r>
            <a:r>
              <a:rPr lang="tr-TR" sz="1600" dirty="0"/>
              <a:t> – </a:t>
            </a:r>
            <a:r>
              <a:rPr lang="tr-TR" sz="1600" i="1" dirty="0"/>
              <a:t>Prof. Dr. Sezer </a:t>
            </a:r>
            <a:r>
              <a:rPr lang="tr-TR" sz="1600" i="1" dirty="0" smtClean="0"/>
              <a:t>Korkmaz                       </a:t>
            </a:r>
            <a:r>
              <a:rPr lang="tr-TR" sz="1600" dirty="0" smtClean="0"/>
              <a:t> </a:t>
            </a:r>
            <a:r>
              <a:rPr lang="tr-TR" sz="1600" b="1" dirty="0"/>
              <a:t>Sayfa </a:t>
            </a:r>
            <a:r>
              <a:rPr lang="tr-TR" sz="1600" b="1" dirty="0" smtClean="0"/>
              <a:t>25-43</a:t>
            </a:r>
            <a:endParaRPr lang="tr-TR" sz="1600" dirty="0"/>
          </a:p>
          <a:p>
            <a:pPr marL="457200" indent="457200">
              <a:lnSpc>
                <a:spcPct val="150000"/>
              </a:lnSpc>
              <a:buFont typeface="+mj-lt"/>
              <a:buAutoNum type="arabicPeriod"/>
            </a:pPr>
            <a:r>
              <a:rPr lang="tr-TR" sz="1600" b="1" dirty="0"/>
              <a:t>Marka Kimliği ve Marka Kişiliği</a:t>
            </a:r>
            <a:r>
              <a:rPr lang="tr-TR" sz="1600" dirty="0"/>
              <a:t> – </a:t>
            </a:r>
            <a:r>
              <a:rPr lang="tr-TR" sz="1600" i="1" dirty="0"/>
              <a:t>Prof. Dr. Pınar </a:t>
            </a:r>
            <a:r>
              <a:rPr lang="tr-TR" sz="1600" i="1" dirty="0" err="1" smtClean="0"/>
              <a:t>Başgöze</a:t>
            </a:r>
            <a:r>
              <a:rPr lang="tr-TR" sz="1600" i="1" dirty="0" smtClean="0"/>
              <a:t>                                            </a:t>
            </a:r>
            <a:r>
              <a:rPr lang="tr-TR" sz="1600" b="1" dirty="0" smtClean="0"/>
              <a:t>Sayfa 44-64</a:t>
            </a:r>
            <a:endParaRPr lang="tr-TR" sz="1600" dirty="0"/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334447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24000" y="751673"/>
            <a:ext cx="8610600" cy="1293028"/>
          </a:xfrm>
        </p:spPr>
        <p:txBody>
          <a:bodyPr/>
          <a:lstStyle/>
          <a:p>
            <a:pPr algn="ctr"/>
            <a:r>
              <a:rPr lang="tr-TR" dirty="0"/>
              <a:t>Marka Yönetimi DERSİN </a:t>
            </a:r>
            <a:r>
              <a:rPr lang="tr-TR" dirty="0" smtClean="0"/>
              <a:t>İŞLENİŞİ KONULAR</a:t>
            </a:r>
            <a:endParaRPr lang="tr-T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06450" y="2059126"/>
            <a:ext cx="10045700" cy="1881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tr-TR" altLang="tr-T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4. Marka Konumlandırma – </a:t>
            </a:r>
            <a:r>
              <a:rPr kumimoji="0" lang="tr-TR" altLang="tr-TR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Prof. Dr. </a:t>
            </a:r>
            <a:r>
              <a:rPr kumimoji="0" lang="tr-TR" altLang="tr-TR" sz="20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Bahtişen</a:t>
            </a:r>
            <a:r>
              <a:rPr kumimoji="0" lang="tr-TR" altLang="tr-TR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Kavak</a:t>
            </a:r>
            <a:r>
              <a:rPr lang="tr-TR" altLang="tr-TR" sz="2000" dirty="0">
                <a:latin typeface="Arial" panose="020B0604020202020204" pitchFamily="34" charset="0"/>
              </a:rPr>
              <a:t> </a:t>
            </a:r>
            <a:r>
              <a:rPr lang="tr-TR" altLang="tr-TR" sz="2000" dirty="0" smtClean="0">
                <a:latin typeface="Arial" panose="020B0604020202020204" pitchFamily="34" charset="0"/>
              </a:rPr>
              <a:t>  </a:t>
            </a:r>
            <a:r>
              <a:rPr kumimoji="0" lang="tr-TR" altLang="tr-T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                  Sayfa  65-87</a:t>
            </a:r>
          </a:p>
          <a:p>
            <a:pPr marL="0" marR="0" lvl="0" indent="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tr-TR" altLang="tr-T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5. Marka Farkındalığı – </a:t>
            </a:r>
            <a:r>
              <a:rPr kumimoji="0" lang="tr-TR" altLang="tr-TR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Dr. </a:t>
            </a:r>
            <a:r>
              <a:rPr kumimoji="0" lang="tr-TR" altLang="tr-TR" sz="20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Öğr</a:t>
            </a:r>
            <a:r>
              <a:rPr kumimoji="0" lang="tr-TR" altLang="tr-TR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Üyesi Ayşegül </a:t>
            </a:r>
            <a:r>
              <a:rPr kumimoji="0" lang="tr-TR" altLang="tr-TR" sz="20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Ermeç</a:t>
            </a:r>
            <a:r>
              <a:rPr lang="tr-TR" altLang="tr-TR" sz="2000" dirty="0">
                <a:latin typeface="Arial" panose="020B0604020202020204" pitchFamily="34" charset="0"/>
              </a:rPr>
              <a:t> </a:t>
            </a:r>
            <a:r>
              <a:rPr lang="tr-TR" altLang="tr-TR" sz="2000" dirty="0" smtClean="0">
                <a:latin typeface="Arial" panose="020B0604020202020204" pitchFamily="34" charset="0"/>
              </a:rPr>
              <a:t>                     </a:t>
            </a:r>
            <a:r>
              <a:rPr kumimoji="0" lang="tr-TR" altLang="tr-T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Sayfa  88-123</a:t>
            </a:r>
          </a:p>
          <a:p>
            <a:pPr marL="0" marR="0" lvl="0" indent="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tr-TR" altLang="tr-T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6. Marka ve Algılanan Kalite – </a:t>
            </a:r>
            <a:r>
              <a:rPr kumimoji="0" lang="tr-TR" altLang="tr-TR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Prof. Dr. Emre Şahin </a:t>
            </a:r>
            <a:r>
              <a:rPr kumimoji="0" lang="tr-TR" altLang="tr-TR" sz="20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Dölarlan</a:t>
            </a:r>
            <a:r>
              <a:rPr lang="tr-TR" altLang="tr-TR" sz="2000" dirty="0">
                <a:latin typeface="Arial" panose="020B0604020202020204" pitchFamily="34" charset="0"/>
              </a:rPr>
              <a:t> </a:t>
            </a:r>
            <a:r>
              <a:rPr lang="tr-TR" altLang="tr-TR" sz="2000" dirty="0" smtClean="0">
                <a:latin typeface="Arial" panose="020B0604020202020204" pitchFamily="34" charset="0"/>
              </a:rPr>
              <a:t>          </a:t>
            </a:r>
            <a:r>
              <a:rPr kumimoji="0" lang="tr-TR" altLang="tr-T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Sayfa 124-148</a:t>
            </a:r>
          </a:p>
          <a:p>
            <a:pPr marL="0" marR="0" lvl="0" indent="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tr-TR" altLang="tr-T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7. Marka Sadakati – </a:t>
            </a:r>
            <a:r>
              <a:rPr kumimoji="0" lang="tr-TR" altLang="tr-TR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Doç. Dr. Beyza Gültekin</a:t>
            </a:r>
            <a:r>
              <a:rPr lang="tr-TR" altLang="tr-TR" sz="2000" dirty="0">
                <a:latin typeface="Arial" panose="020B0604020202020204" pitchFamily="34" charset="0"/>
              </a:rPr>
              <a:t> </a:t>
            </a:r>
            <a:r>
              <a:rPr lang="tr-TR" altLang="tr-TR" sz="2000" dirty="0" smtClean="0">
                <a:latin typeface="Arial" panose="020B0604020202020204" pitchFamily="34" charset="0"/>
              </a:rPr>
              <a:t>                                   </a:t>
            </a:r>
            <a:r>
              <a:rPr kumimoji="0" lang="tr-TR" altLang="tr-T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Sayfa 149-168</a:t>
            </a:r>
          </a:p>
        </p:txBody>
      </p:sp>
    </p:spTree>
    <p:extLst>
      <p:ext uri="{BB962C8B-B14F-4D97-AF65-F5344CB8AC3E}">
        <p14:creationId xmlns:p14="http://schemas.microsoft.com/office/powerpoint/2010/main" val="3365425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24000" y="751673"/>
            <a:ext cx="8610600" cy="1293028"/>
          </a:xfrm>
        </p:spPr>
        <p:txBody>
          <a:bodyPr/>
          <a:lstStyle/>
          <a:p>
            <a:pPr algn="ctr"/>
            <a:r>
              <a:rPr lang="tr-TR" dirty="0"/>
              <a:t>Marka Yönetimi DERSİN </a:t>
            </a:r>
            <a:r>
              <a:rPr lang="tr-TR" dirty="0" smtClean="0"/>
              <a:t>İŞLENİŞİ KONULAR</a:t>
            </a:r>
            <a:endParaRPr lang="tr-T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31800" y="2044701"/>
            <a:ext cx="11240898" cy="1881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tr-TR" altLang="tr-T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8. Marka Çağrışımları – </a:t>
            </a:r>
            <a:r>
              <a:rPr kumimoji="0" lang="tr-TR" altLang="tr-TR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Doç. Dr. Selma Kalyoncuoğlu Baba</a:t>
            </a:r>
            <a:r>
              <a:rPr lang="tr-TR" altLang="tr-TR" sz="2000" dirty="0">
                <a:latin typeface="Arial" panose="020B0604020202020204" pitchFamily="34" charset="0"/>
              </a:rPr>
              <a:t> </a:t>
            </a:r>
            <a:r>
              <a:rPr lang="tr-TR" altLang="tr-TR" sz="2000" dirty="0" smtClean="0">
                <a:latin typeface="Arial" panose="020B0604020202020204" pitchFamily="34" charset="0"/>
              </a:rPr>
              <a:t>                             </a:t>
            </a:r>
            <a:r>
              <a:rPr kumimoji="0" lang="tr-TR" altLang="tr-T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Sayfa 169-190</a:t>
            </a:r>
          </a:p>
          <a:p>
            <a:pPr marL="0" marR="0" lvl="0" indent="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tr-TR" altLang="tr-T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9. Marka Değeri ve Ölçümü – </a:t>
            </a:r>
            <a:r>
              <a:rPr kumimoji="0" lang="tr-TR" altLang="tr-TR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Dr. </a:t>
            </a:r>
            <a:r>
              <a:rPr kumimoji="0" lang="tr-TR" altLang="tr-TR" sz="20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Öğr</a:t>
            </a:r>
            <a:r>
              <a:rPr kumimoji="0" lang="tr-TR" altLang="tr-TR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Üyesi Özlem Çatlı</a:t>
            </a:r>
            <a:r>
              <a:rPr lang="tr-TR" altLang="tr-TR" sz="2000" dirty="0">
                <a:latin typeface="Arial" panose="020B0604020202020204" pitchFamily="34" charset="0"/>
              </a:rPr>
              <a:t> </a:t>
            </a:r>
            <a:r>
              <a:rPr lang="tr-TR" altLang="tr-TR" sz="2000" dirty="0" smtClean="0">
                <a:latin typeface="Arial" panose="020B0604020202020204" pitchFamily="34" charset="0"/>
              </a:rPr>
              <a:t>                                  </a:t>
            </a:r>
            <a:r>
              <a:rPr kumimoji="0" lang="tr-TR" altLang="tr-T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Sayfa 191-213</a:t>
            </a:r>
          </a:p>
          <a:p>
            <a:pPr marL="0" marR="0" lvl="0" indent="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tr-TR" altLang="tr-T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10. Marka Genişletme ve Ürün Hattının Genişletilmesi – </a:t>
            </a:r>
            <a:r>
              <a:rPr kumimoji="0" lang="tr-TR" altLang="tr-TR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Prof. Dr. Alper Özer</a:t>
            </a:r>
            <a:r>
              <a:rPr lang="tr-TR" altLang="tr-TR" sz="2000" dirty="0">
                <a:latin typeface="Arial" panose="020B0604020202020204" pitchFamily="34" charset="0"/>
              </a:rPr>
              <a:t> </a:t>
            </a:r>
            <a:r>
              <a:rPr lang="tr-TR" altLang="tr-TR" sz="2000" dirty="0" smtClean="0">
                <a:latin typeface="Arial" panose="020B0604020202020204" pitchFamily="34" charset="0"/>
              </a:rPr>
              <a:t>   </a:t>
            </a:r>
            <a:r>
              <a:rPr kumimoji="0" lang="tr-TR" altLang="tr-T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Sayfa 214-239</a:t>
            </a:r>
          </a:p>
          <a:p>
            <a:pPr marL="0" marR="0" lvl="0" indent="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tr-TR" altLang="tr-T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11. Markanın Korunması – </a:t>
            </a:r>
            <a:r>
              <a:rPr kumimoji="0" lang="tr-TR" altLang="tr-TR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Prof. Dr. Mustafa İsmail Kaya</a:t>
            </a:r>
            <a:r>
              <a:rPr lang="tr-TR" altLang="tr-TR" sz="2000" dirty="0">
                <a:latin typeface="Arial" panose="020B0604020202020204" pitchFamily="34" charset="0"/>
              </a:rPr>
              <a:t> </a:t>
            </a:r>
            <a:r>
              <a:rPr lang="tr-TR" altLang="tr-TR" sz="2000" dirty="0" smtClean="0">
                <a:latin typeface="Arial" panose="020B0604020202020204" pitchFamily="34" charset="0"/>
              </a:rPr>
              <a:t>                                   </a:t>
            </a:r>
            <a:r>
              <a:rPr kumimoji="0" lang="tr-TR" altLang="tr-T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Sayfa 240-262</a:t>
            </a:r>
          </a:p>
        </p:txBody>
      </p:sp>
    </p:spTree>
    <p:extLst>
      <p:ext uri="{BB962C8B-B14F-4D97-AF65-F5344CB8AC3E}">
        <p14:creationId xmlns:p14="http://schemas.microsoft.com/office/powerpoint/2010/main" val="7476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24000" y="751673"/>
            <a:ext cx="8610600" cy="1293028"/>
          </a:xfrm>
        </p:spPr>
        <p:txBody>
          <a:bodyPr/>
          <a:lstStyle/>
          <a:p>
            <a:pPr algn="ctr"/>
            <a:r>
              <a:rPr lang="tr-TR" dirty="0"/>
              <a:t>Marka Yönetimi DERSİN </a:t>
            </a:r>
            <a:r>
              <a:rPr lang="tr-TR" dirty="0" smtClean="0"/>
              <a:t>İŞLENİŞİ KONULAR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buNone/>
            </a:pP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12. Global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Marka Yönetimi – Prof. Dr. Aysel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Erciş                            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Sayfa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263-290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13. Hizmetlerde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Markalama – Prof. Dr. Sezer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Korkmaz                    Sayfa 291-314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14. Marka </a:t>
            </a:r>
            <a:r>
              <a:rPr lang="tr-TR" sz="1800" dirty="0">
                <a:latin typeface="Arial" panose="020B0604020202020204" pitchFamily="34" charset="0"/>
                <a:cs typeface="Arial" panose="020B0604020202020204" pitchFamily="34" charset="0"/>
              </a:rPr>
              <a:t>ile İlgili Güncel Kavram ve Örnek Olaylar – Prof. Dr. Sezer </a:t>
            </a:r>
            <a:r>
              <a:rPr lang="tr-T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Korkmaz      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Sayfa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315</a:t>
            </a:r>
            <a:endParaRPr lang="tr-T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267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24000" y="751673"/>
            <a:ext cx="8610600" cy="1293028"/>
          </a:xfrm>
        </p:spPr>
        <p:txBody>
          <a:bodyPr/>
          <a:lstStyle/>
          <a:p>
            <a:pPr algn="ctr"/>
            <a:r>
              <a:rPr lang="tr-TR" dirty="0"/>
              <a:t>Marka Yönetimi DERSİN </a:t>
            </a:r>
            <a:r>
              <a:rPr lang="tr-TR" dirty="0" smtClean="0"/>
              <a:t>İŞLENİŞİ KONULAR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>
              <a:buNone/>
            </a:pPr>
            <a:r>
              <a:rPr lang="tr-TR" dirty="0" smtClean="0">
                <a:solidFill>
                  <a:srgbClr val="FFFF00"/>
                </a:solidFill>
              </a:rPr>
              <a:t>Dersin </a:t>
            </a:r>
            <a:r>
              <a:rPr lang="tr-TR" dirty="0">
                <a:solidFill>
                  <a:srgbClr val="FFFF00"/>
                </a:solidFill>
              </a:rPr>
              <a:t>Yöntemi: </a:t>
            </a:r>
            <a:r>
              <a:rPr lang="tr-TR" dirty="0"/>
              <a:t>Ders anlatım </a:t>
            </a:r>
            <a:r>
              <a:rPr lang="tr-TR" dirty="0" smtClean="0"/>
              <a:t>tarzı </a:t>
            </a:r>
            <a:r>
              <a:rPr lang="tr-TR" dirty="0"/>
              <a:t>(sunum, </a:t>
            </a:r>
            <a:r>
              <a:rPr lang="tr-TR" dirty="0" smtClean="0"/>
              <a:t>vaka analizi.)</a:t>
            </a:r>
          </a:p>
          <a:p>
            <a:pPr indent="457200"/>
            <a:r>
              <a:rPr lang="tr-TR" dirty="0" smtClean="0"/>
              <a:t>Sunum yapılacaktır. </a:t>
            </a:r>
          </a:p>
          <a:p>
            <a:pPr indent="457200"/>
            <a:r>
              <a:rPr lang="tr-TR" dirty="0" smtClean="0"/>
              <a:t>Derste izin verdiklerim konuşacak. </a:t>
            </a:r>
          </a:p>
          <a:p>
            <a:pPr indent="457200"/>
            <a:r>
              <a:rPr lang="tr-TR" dirty="0" smtClean="0"/>
              <a:t>Rahatsız eden olursa kimlikleri alınıp dışarı çıkarılacak. </a:t>
            </a:r>
          </a:p>
          <a:p>
            <a:pPr indent="457200"/>
            <a:r>
              <a:rPr lang="tr-TR" dirty="0" smtClean="0"/>
              <a:t>İtibarsızlaştırma olursa disipline verilecek.</a:t>
            </a:r>
          </a:p>
        </p:txBody>
      </p:sp>
    </p:spTree>
    <p:extLst>
      <p:ext uri="{BB962C8B-B14F-4D97-AF65-F5344CB8AC3E}">
        <p14:creationId xmlns:p14="http://schemas.microsoft.com/office/powerpoint/2010/main" val="2389751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24000" y="751673"/>
            <a:ext cx="8610600" cy="1293028"/>
          </a:xfrm>
        </p:spPr>
        <p:txBody>
          <a:bodyPr/>
          <a:lstStyle/>
          <a:p>
            <a:pPr algn="ctr"/>
            <a:r>
              <a:rPr lang="tr-TR" dirty="0"/>
              <a:t>Marka Yönetimi DERSİN </a:t>
            </a:r>
            <a:r>
              <a:rPr lang="tr-TR" dirty="0" smtClean="0"/>
              <a:t>İŞLENİŞİ KONULAR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>
              <a:buNone/>
            </a:pPr>
            <a:r>
              <a:rPr lang="tr-TR" dirty="0" smtClean="0">
                <a:solidFill>
                  <a:srgbClr val="FFFF00"/>
                </a:solidFill>
              </a:rPr>
              <a:t>Kaynaklar: </a:t>
            </a:r>
            <a:r>
              <a:rPr lang="tr-TR" dirty="0" smtClean="0"/>
              <a:t>Kullanılacak ders kitapları</a:t>
            </a:r>
          </a:p>
          <a:p>
            <a:pPr marL="0" indent="457200">
              <a:buNone/>
            </a:pPr>
            <a:r>
              <a:rPr lang="tr-TR" dirty="0"/>
              <a:t>Atatürk Üniversitesi’nin </a:t>
            </a:r>
            <a:r>
              <a:rPr lang="tr-TR" dirty="0" smtClean="0"/>
              <a:t>‘Marka Yönetimi’ kitabı kullanılacak.</a:t>
            </a:r>
          </a:p>
        </p:txBody>
      </p:sp>
    </p:spTree>
    <p:extLst>
      <p:ext uri="{BB962C8B-B14F-4D97-AF65-F5344CB8AC3E}">
        <p14:creationId xmlns:p14="http://schemas.microsoft.com/office/powerpoint/2010/main" val="2861917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24000" y="751673"/>
            <a:ext cx="8610600" cy="1293028"/>
          </a:xfrm>
        </p:spPr>
        <p:txBody>
          <a:bodyPr/>
          <a:lstStyle/>
          <a:p>
            <a:pPr algn="ctr"/>
            <a:r>
              <a:rPr lang="tr-TR" dirty="0"/>
              <a:t>Marka Yönetimi DERSİN </a:t>
            </a:r>
            <a:r>
              <a:rPr lang="tr-TR" dirty="0" smtClean="0"/>
              <a:t>İŞLENİŞİ KONULAR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FF00"/>
                </a:solidFill>
              </a:rPr>
              <a:t>Değerlendirme Kriterleri: </a:t>
            </a:r>
            <a:r>
              <a:rPr lang="tr-TR" dirty="0" smtClean="0"/>
              <a:t>Sınavlar ve katılım beklentileri.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VİZE FİNAL 20 SORULUK TEST SINAVI OLACAK</a:t>
            </a:r>
            <a:r>
              <a:rPr lang="tr-TR" dirty="0"/>
              <a:t>.</a:t>
            </a:r>
            <a:r>
              <a:rPr lang="tr-TR" dirty="0" smtClean="0"/>
              <a:t> 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NOTLAR, CEP TELEFONU MASAYA GELECEK. 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KİMLİKLER MASAYA KONACAK. 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SINAVA ZAMANINDA KATILMAK ZORUNLU. EN AZ  </a:t>
            </a:r>
            <a:r>
              <a:rPr lang="tr-TR" dirty="0" smtClean="0">
                <a:solidFill>
                  <a:srgbClr val="FFFF00"/>
                </a:solidFill>
              </a:rPr>
              <a:t>5 DAKİKA </a:t>
            </a:r>
            <a:r>
              <a:rPr lang="tr-TR" dirty="0" smtClean="0"/>
              <a:t>GECİKİLEBİLİR.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4833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24000" y="751673"/>
            <a:ext cx="8610600" cy="1293028"/>
          </a:xfrm>
        </p:spPr>
        <p:txBody>
          <a:bodyPr/>
          <a:lstStyle/>
          <a:p>
            <a:pPr algn="ctr"/>
            <a:r>
              <a:rPr lang="tr-TR" dirty="0"/>
              <a:t>Marka Yönetimi DERSİN </a:t>
            </a:r>
            <a:r>
              <a:rPr lang="tr-TR" dirty="0" smtClean="0"/>
              <a:t>İŞLENİŞİ KONULAR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457200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FF00"/>
                </a:solidFill>
              </a:rPr>
              <a:t>Gerçek </a:t>
            </a:r>
            <a:r>
              <a:rPr lang="tr-TR" dirty="0">
                <a:solidFill>
                  <a:srgbClr val="FFFF00"/>
                </a:solidFill>
              </a:rPr>
              <a:t>Hayat ile Bağlantı: </a:t>
            </a:r>
            <a:r>
              <a:rPr lang="tr-TR" dirty="0" smtClean="0"/>
              <a:t>Bu dersin öğrencilerin gelecekteki kariyerine nasıl katkı sağlayacağını açıklayarak ilgilerini artırabilirsin.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rgbClr val="FFFF00"/>
                </a:solidFill>
              </a:rPr>
              <a:t>   İş Hayatında Faydaları:</a:t>
            </a:r>
            <a:endParaRPr lang="tr-TR" dirty="0" smtClean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tr-TR" b="1" dirty="0" smtClean="0"/>
              <a:t>Pazarlama, reklamcılık ve marka yönetimi</a:t>
            </a:r>
            <a:r>
              <a:rPr lang="tr-TR" dirty="0" smtClean="0"/>
              <a:t> gibi sektörlerde kariyer yapmak isteyenler için temel bilgi ve beceriler sunar.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Şirketlerde </a:t>
            </a:r>
            <a:r>
              <a:rPr lang="tr-TR" b="1" dirty="0" smtClean="0"/>
              <a:t>marka yöneticisi, pazarlama uzmanı veya dijital pazarlama </a:t>
            </a:r>
            <a:r>
              <a:rPr lang="tr-TR" b="1" dirty="0" err="1" smtClean="0"/>
              <a:t>stratejisti</a:t>
            </a:r>
            <a:r>
              <a:rPr lang="tr-TR" dirty="0" smtClean="0"/>
              <a:t> gibi pozisyonlara hazırlanmayı sağlar.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Kendi işini kurmayı düşünenler için </a:t>
            </a:r>
            <a:r>
              <a:rPr lang="tr-TR" b="1" dirty="0" smtClean="0"/>
              <a:t>güçlü bir marka oluşturma</a:t>
            </a:r>
            <a:r>
              <a:rPr lang="tr-TR" dirty="0" smtClean="0"/>
              <a:t> ve marka sadakati kazanma konularında yol gösterir.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41845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24000" y="751673"/>
            <a:ext cx="8610600" cy="1293028"/>
          </a:xfrm>
        </p:spPr>
        <p:txBody>
          <a:bodyPr/>
          <a:lstStyle/>
          <a:p>
            <a:pPr algn="ctr"/>
            <a:r>
              <a:rPr lang="tr-TR" dirty="0"/>
              <a:t>Marka Yönetimi DERSİN </a:t>
            </a:r>
            <a:r>
              <a:rPr lang="tr-TR" dirty="0" smtClean="0"/>
              <a:t>İŞLENİŞİ KONULAR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b="1" dirty="0" smtClean="0"/>
              <a:t>Global pazarlarda markalaşma süreçlerini</a:t>
            </a:r>
            <a:r>
              <a:rPr lang="tr-TR" dirty="0" smtClean="0"/>
              <a:t> anlamalarına yardımcı olarak, uluslararası firmalarda kariyer fırsatlarını artırır.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Tüketicilerin </a:t>
            </a:r>
            <a:r>
              <a:rPr lang="tr-TR" b="1" dirty="0" smtClean="0"/>
              <a:t>markalara yönelik algısını yönetme ve pazarlama stratejileri geliştirme</a:t>
            </a:r>
            <a:r>
              <a:rPr lang="tr-TR" dirty="0" smtClean="0"/>
              <a:t> konusunda profesyonel bakış açısı kazandırır.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07714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24000" y="751673"/>
            <a:ext cx="8610600" cy="1293028"/>
          </a:xfrm>
        </p:spPr>
        <p:txBody>
          <a:bodyPr/>
          <a:lstStyle/>
          <a:p>
            <a:pPr algn="ctr"/>
            <a:r>
              <a:rPr lang="tr-TR" dirty="0"/>
              <a:t>Marka Yönetimi DERSİN </a:t>
            </a:r>
            <a:r>
              <a:rPr lang="tr-TR" dirty="0" smtClean="0"/>
              <a:t>İŞLENİŞİ KONULAR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457200">
              <a:buNone/>
            </a:pPr>
            <a:r>
              <a:rPr lang="tr-TR" b="1" dirty="0">
                <a:solidFill>
                  <a:srgbClr val="FFFF00"/>
                </a:solidFill>
              </a:rPr>
              <a:t>Başarı İçin Öneriler: </a:t>
            </a:r>
            <a:r>
              <a:rPr lang="tr-TR" dirty="0"/>
              <a:t>Verimli ders çalışma yöntemleri, kaynaklardan nasıl </a:t>
            </a:r>
            <a:r>
              <a:rPr lang="tr-TR" dirty="0" smtClean="0"/>
              <a:t>yararlanacakları </a:t>
            </a:r>
            <a:r>
              <a:rPr lang="tr-TR" dirty="0"/>
              <a:t>ve sınavlara nasıl hazırlanacakları konusunda tavsiyeler</a:t>
            </a:r>
            <a:r>
              <a:rPr lang="tr-TR" dirty="0" smtClean="0"/>
              <a:t>.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000" dirty="0"/>
              <a:t>✅ </a:t>
            </a:r>
            <a:r>
              <a:rPr lang="tr-TR" sz="2000" b="1" dirty="0">
                <a:solidFill>
                  <a:srgbClr val="FFFF00"/>
                </a:solidFill>
              </a:rPr>
              <a:t>Dersi Düzenli Takip Edin:</a:t>
            </a:r>
            <a:r>
              <a:rPr lang="tr-TR" sz="2000" dirty="0">
                <a:solidFill>
                  <a:srgbClr val="FFFF00"/>
                </a:solidFill>
              </a:rPr>
              <a:t> </a:t>
            </a:r>
            <a:r>
              <a:rPr lang="tr-TR" sz="2000" dirty="0"/>
              <a:t>Haftalık konuları aksatmadan çalışın.</a:t>
            </a:r>
            <a:br>
              <a:rPr lang="tr-TR" sz="2000" dirty="0"/>
            </a:br>
            <a:r>
              <a:rPr lang="tr-TR" sz="2000" dirty="0" smtClean="0"/>
              <a:t>      ✅ </a:t>
            </a:r>
            <a:r>
              <a:rPr lang="tr-TR" sz="2000" b="1" dirty="0">
                <a:solidFill>
                  <a:srgbClr val="FFFF00"/>
                </a:solidFill>
              </a:rPr>
              <a:t>Özet Çıkarın:</a:t>
            </a:r>
            <a:r>
              <a:rPr lang="tr-TR" sz="2000" dirty="0">
                <a:solidFill>
                  <a:srgbClr val="FFFF00"/>
                </a:solidFill>
              </a:rPr>
              <a:t> </a:t>
            </a:r>
            <a:r>
              <a:rPr lang="tr-TR" sz="2000" dirty="0"/>
              <a:t>Konuların ana noktalarını not alarak pekiştirin.</a:t>
            </a:r>
            <a:br>
              <a:rPr lang="tr-TR" sz="2000" dirty="0"/>
            </a:br>
            <a:r>
              <a:rPr lang="tr-TR" sz="2000" dirty="0" smtClean="0"/>
              <a:t>      ✅ </a:t>
            </a:r>
            <a:r>
              <a:rPr lang="tr-TR" sz="2000" b="1" dirty="0">
                <a:solidFill>
                  <a:srgbClr val="FFFF00"/>
                </a:solidFill>
              </a:rPr>
              <a:t>Kaynakları Kullanın:</a:t>
            </a:r>
            <a:r>
              <a:rPr lang="tr-TR" sz="2000" dirty="0">
                <a:solidFill>
                  <a:srgbClr val="FFFF00"/>
                </a:solidFill>
              </a:rPr>
              <a:t> </a:t>
            </a:r>
            <a:r>
              <a:rPr lang="tr-TR" sz="2000" dirty="0"/>
              <a:t>Ders kitabı, vaka analizleri ve makalelerden faydalanın.</a:t>
            </a:r>
            <a:br>
              <a:rPr lang="tr-TR" sz="2000" dirty="0"/>
            </a:br>
            <a:r>
              <a:rPr lang="tr-TR" sz="2000" dirty="0" smtClean="0"/>
              <a:t>      ✅ </a:t>
            </a:r>
            <a:r>
              <a:rPr lang="tr-TR" sz="2000" b="1" dirty="0">
                <a:solidFill>
                  <a:srgbClr val="FFFF00"/>
                </a:solidFill>
              </a:rPr>
              <a:t>Uygulamalı Öğrenin:</a:t>
            </a:r>
            <a:r>
              <a:rPr lang="tr-TR" sz="2000" dirty="0">
                <a:solidFill>
                  <a:srgbClr val="FFFF00"/>
                </a:solidFill>
              </a:rPr>
              <a:t> </a:t>
            </a:r>
            <a:r>
              <a:rPr lang="tr-TR" sz="2000" dirty="0"/>
              <a:t>Gerçek marka örneklerini analiz edin, </a:t>
            </a:r>
            <a:r>
              <a:rPr lang="tr-TR" sz="2000" dirty="0" err="1"/>
              <a:t>sektörel</a:t>
            </a:r>
            <a:r>
              <a:rPr lang="tr-TR" sz="2000" dirty="0"/>
              <a:t> gelişmeleri takip edin.</a:t>
            </a:r>
            <a:br>
              <a:rPr lang="tr-TR" sz="2000" dirty="0"/>
            </a:br>
            <a:r>
              <a:rPr lang="tr-TR" sz="2000" dirty="0" smtClean="0"/>
              <a:t>      ✅ </a:t>
            </a:r>
            <a:r>
              <a:rPr lang="tr-TR" sz="2000" b="1" dirty="0">
                <a:solidFill>
                  <a:srgbClr val="FFFF00"/>
                </a:solidFill>
              </a:rPr>
              <a:t>Soru Çözün &amp; Tartışın:</a:t>
            </a:r>
            <a:r>
              <a:rPr lang="tr-TR" sz="2000" dirty="0">
                <a:solidFill>
                  <a:srgbClr val="FFFF00"/>
                </a:solidFill>
              </a:rPr>
              <a:t> </a:t>
            </a:r>
            <a:r>
              <a:rPr lang="tr-TR" sz="2000" dirty="0"/>
              <a:t>Kendinizi test edin, grup çalışmalarıyla bilgilerinizi pekiştirin.</a:t>
            </a:r>
            <a:br>
              <a:rPr lang="tr-TR" sz="2000" dirty="0"/>
            </a:br>
            <a:r>
              <a:rPr lang="tr-TR" sz="2000" dirty="0" smtClean="0"/>
              <a:t>      ✅ </a:t>
            </a:r>
            <a:r>
              <a:rPr lang="tr-TR" sz="2000" b="1" dirty="0">
                <a:solidFill>
                  <a:srgbClr val="FFFF00"/>
                </a:solidFill>
              </a:rPr>
              <a:t>Sınavlara Erken Hazırlanın:</a:t>
            </a:r>
            <a:r>
              <a:rPr lang="tr-TR" sz="2000" dirty="0">
                <a:solidFill>
                  <a:srgbClr val="FFFF00"/>
                </a:solidFill>
              </a:rPr>
              <a:t> </a:t>
            </a:r>
            <a:r>
              <a:rPr lang="tr-TR" sz="2000" dirty="0"/>
              <a:t>Son dakikaya bırakmadan, konuları periyodik tekrar edin.</a:t>
            </a:r>
          </a:p>
        </p:txBody>
      </p:sp>
    </p:spTree>
    <p:extLst>
      <p:ext uri="{BB962C8B-B14F-4D97-AF65-F5344CB8AC3E}">
        <p14:creationId xmlns:p14="http://schemas.microsoft.com/office/powerpoint/2010/main" val="323102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24000" y="751673"/>
            <a:ext cx="8610600" cy="1293028"/>
          </a:xfrm>
        </p:spPr>
        <p:txBody>
          <a:bodyPr/>
          <a:lstStyle/>
          <a:p>
            <a:pPr algn="ctr"/>
            <a:r>
              <a:rPr lang="tr-TR"/>
              <a:t>Marka Yönetimi DERSİN </a:t>
            </a:r>
            <a:r>
              <a:rPr lang="tr-TR" dirty="0" smtClean="0"/>
              <a:t>İŞLENİŞİ KONULAR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dirty="0"/>
              <a:t>Mezun </a:t>
            </a:r>
            <a:r>
              <a:rPr lang="tr-TR" dirty="0" smtClean="0"/>
              <a:t>olduktan </a:t>
            </a:r>
            <a:r>
              <a:rPr lang="tr-TR" dirty="0"/>
              <a:t>sonra karşılaşabilecekleri fırsatlar hakkında konuşabilirsin</a:t>
            </a:r>
            <a:r>
              <a:rPr lang="tr-TR" dirty="0" smtClean="0"/>
              <a:t>.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</a:rPr>
              <a:t>Mezuniyet Sonrası Fırsatlar</a:t>
            </a:r>
          </a:p>
          <a:p>
            <a:pPr>
              <a:lnSpc>
                <a:spcPct val="150000"/>
              </a:lnSpc>
            </a:pPr>
            <a:r>
              <a:rPr lang="tr-TR" b="1" dirty="0" smtClean="0">
                <a:solidFill>
                  <a:srgbClr val="FFFF00"/>
                </a:solidFill>
              </a:rPr>
              <a:t>Pazarlama </a:t>
            </a:r>
            <a:r>
              <a:rPr lang="tr-TR" b="1" dirty="0">
                <a:solidFill>
                  <a:srgbClr val="FFFF00"/>
                </a:solidFill>
              </a:rPr>
              <a:t>&amp; Marka Yönetimi</a:t>
            </a:r>
            <a:r>
              <a:rPr lang="tr-TR" dirty="0">
                <a:solidFill>
                  <a:srgbClr val="FFFF00"/>
                </a:solidFill>
              </a:rPr>
              <a:t>: </a:t>
            </a:r>
            <a:r>
              <a:rPr lang="tr-TR" dirty="0"/>
              <a:t>Şirketlerde </a:t>
            </a:r>
            <a:r>
              <a:rPr lang="tr-TR" b="1" dirty="0"/>
              <a:t>marka yöneticisi, pazarlama uzmanı, reklam ve dijital pazarlama </a:t>
            </a:r>
            <a:r>
              <a:rPr lang="tr-TR" b="1" dirty="0" err="1"/>
              <a:t>stratejisti</a:t>
            </a:r>
            <a:r>
              <a:rPr lang="tr-TR" dirty="0"/>
              <a:t> gibi pozisyonlarda çalışma imkânı.</a:t>
            </a:r>
          </a:p>
          <a:p>
            <a:pPr>
              <a:lnSpc>
                <a:spcPct val="150000"/>
              </a:lnSpc>
            </a:pPr>
            <a:r>
              <a:rPr lang="tr-TR" b="1" dirty="0" smtClean="0">
                <a:solidFill>
                  <a:srgbClr val="FFFF00"/>
                </a:solidFill>
              </a:rPr>
              <a:t>Girişimcilik</a:t>
            </a:r>
            <a:r>
              <a:rPr lang="tr-TR" dirty="0">
                <a:solidFill>
                  <a:srgbClr val="FFFF00"/>
                </a:solidFill>
              </a:rPr>
              <a:t>: </a:t>
            </a:r>
            <a:r>
              <a:rPr lang="tr-TR" dirty="0"/>
              <a:t>Kendi markasını yaratmak ve yönetmek isteyenler için güçlü bir temel.</a:t>
            </a:r>
          </a:p>
          <a:p>
            <a:pPr>
              <a:lnSpc>
                <a:spcPct val="150000"/>
              </a:lnSpc>
            </a:pPr>
            <a:r>
              <a:rPr lang="tr-TR" b="1" dirty="0" smtClean="0">
                <a:solidFill>
                  <a:srgbClr val="FFFF00"/>
                </a:solidFill>
              </a:rPr>
              <a:t>Uluslararası </a:t>
            </a:r>
            <a:r>
              <a:rPr lang="tr-TR" b="1" dirty="0">
                <a:solidFill>
                  <a:srgbClr val="FFFF00"/>
                </a:solidFill>
              </a:rPr>
              <a:t>Kariyer</a:t>
            </a:r>
            <a:r>
              <a:rPr lang="tr-TR" dirty="0">
                <a:solidFill>
                  <a:srgbClr val="FFFF00"/>
                </a:solidFill>
              </a:rPr>
              <a:t>: </a:t>
            </a:r>
            <a:r>
              <a:rPr lang="tr-TR" dirty="0"/>
              <a:t>Global markalar, ajanslar ve çok uluslu şirketlerde çalışma fırsatları.</a:t>
            </a:r>
          </a:p>
          <a:p>
            <a:pPr>
              <a:lnSpc>
                <a:spcPct val="150000"/>
              </a:lnSpc>
            </a:pPr>
            <a:r>
              <a:rPr lang="tr-TR" b="1" dirty="0" err="1" smtClean="0">
                <a:solidFill>
                  <a:srgbClr val="FFFF00"/>
                </a:solidFill>
              </a:rPr>
              <a:t>Sektörel</a:t>
            </a:r>
            <a:r>
              <a:rPr lang="tr-TR" b="1" dirty="0" smtClean="0">
                <a:solidFill>
                  <a:srgbClr val="FFFF00"/>
                </a:solidFill>
              </a:rPr>
              <a:t> </a:t>
            </a:r>
            <a:r>
              <a:rPr lang="tr-TR" b="1" dirty="0">
                <a:solidFill>
                  <a:srgbClr val="FFFF00"/>
                </a:solidFill>
              </a:rPr>
              <a:t>Çeşitlilik</a:t>
            </a:r>
            <a:r>
              <a:rPr lang="tr-TR" dirty="0">
                <a:solidFill>
                  <a:srgbClr val="FFFF00"/>
                </a:solidFill>
              </a:rPr>
              <a:t>: </a:t>
            </a:r>
            <a:r>
              <a:rPr lang="tr-TR" b="1" dirty="0"/>
              <a:t>Perakende, e-ticaret, medya, reklamcılık, moda, otomotiv, teknoloji ve hizmet sektörü</a:t>
            </a:r>
            <a:r>
              <a:rPr lang="tr-TR" dirty="0"/>
              <a:t> gibi geniş bir iş alanı.</a:t>
            </a:r>
          </a:p>
          <a:p>
            <a:pPr>
              <a:lnSpc>
                <a:spcPct val="150000"/>
              </a:lnSpc>
            </a:pPr>
            <a:r>
              <a:rPr lang="tr-TR" b="1" dirty="0" err="1" smtClean="0">
                <a:solidFill>
                  <a:srgbClr val="FFFF00"/>
                </a:solidFill>
              </a:rPr>
              <a:t>Freelance</a:t>
            </a:r>
            <a:r>
              <a:rPr lang="tr-TR" b="1" dirty="0" smtClean="0">
                <a:solidFill>
                  <a:srgbClr val="FFFF00"/>
                </a:solidFill>
              </a:rPr>
              <a:t> </a:t>
            </a:r>
            <a:r>
              <a:rPr lang="tr-TR" b="1" dirty="0">
                <a:solidFill>
                  <a:srgbClr val="FFFF00"/>
                </a:solidFill>
              </a:rPr>
              <a:t>&amp; Danışmanlık</a:t>
            </a:r>
            <a:r>
              <a:rPr lang="tr-TR" dirty="0">
                <a:solidFill>
                  <a:srgbClr val="FFFF00"/>
                </a:solidFill>
              </a:rPr>
              <a:t>: </a:t>
            </a:r>
            <a:r>
              <a:rPr lang="tr-TR" dirty="0"/>
              <a:t>Kendi müşterilerine marka danışmanlığı yaparak bağımsız çalışma olanağı</a:t>
            </a:r>
            <a:r>
              <a:rPr lang="tr-TR" dirty="0" smtClean="0"/>
              <a:t>. </a:t>
            </a:r>
            <a:r>
              <a:rPr lang="tr-TR" sz="3400" dirty="0" smtClean="0">
                <a:solidFill>
                  <a:srgbClr val="FFFF00"/>
                </a:solidFill>
              </a:rPr>
              <a:t>SON</a:t>
            </a:r>
            <a:endParaRPr lang="tr-TR" dirty="0">
              <a:solidFill>
                <a:srgbClr val="FFFF00"/>
              </a:solidFill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79595495"/>
      </p:ext>
    </p:extLst>
  </p:cSld>
  <p:clrMapOvr>
    <a:masterClrMapping/>
  </p:clrMapOvr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101</TotalTime>
  <Words>646</Words>
  <Application>Microsoft Office PowerPoint</Application>
  <PresentationFormat>Geniş ekran</PresentationFormat>
  <Paragraphs>72</Paragraphs>
  <Slides>16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19" baseType="lpstr">
      <vt:lpstr>Arial</vt:lpstr>
      <vt:lpstr>Century Gothic</vt:lpstr>
      <vt:lpstr>Uçak İzi</vt:lpstr>
      <vt:lpstr>Marka Yönetimi DERSİN İŞLENİŞİ KONULAR</vt:lpstr>
      <vt:lpstr>Marka Yönetimi DERSİN İŞLENİŞİ KONULAR</vt:lpstr>
      <vt:lpstr>Marka Yönetimi DERSİN İŞLENİŞİ KONULAR</vt:lpstr>
      <vt:lpstr>Marka Yönetimi DERSİN İŞLENİŞİ KONULAR</vt:lpstr>
      <vt:lpstr>Marka Yönetimi DERSİN İŞLENİŞİ KONULAR</vt:lpstr>
      <vt:lpstr>Marka Yönetimi DERSİN İŞLENİŞİ KONULAR</vt:lpstr>
      <vt:lpstr>Marka Yönetimi DERSİN İŞLENİŞİ KONULAR</vt:lpstr>
      <vt:lpstr>Marka Yönetimi DERSİN İŞLENİŞİ KONULAR</vt:lpstr>
      <vt:lpstr>Marka Yönetimi DERSİN İŞLENİŞİ KONULAR</vt:lpstr>
      <vt:lpstr>Marka Yönetimi DERSİN İŞLENİŞİ KONULAR</vt:lpstr>
      <vt:lpstr>Marka Yönetimi DERSİN İŞLENİŞİ KONULAR</vt:lpstr>
      <vt:lpstr>Marka Yönetimi DERSİN İŞLENİŞİ KONULAR</vt:lpstr>
      <vt:lpstr>Marka Yönetimi DERSİN İŞLENİŞİ KONULAR</vt:lpstr>
      <vt:lpstr>Marka Yönetimi DERSİN İŞLENİŞİ KONULAR</vt:lpstr>
      <vt:lpstr>Marka Yönetimi DERSİN İŞLENİŞİ KONULAR</vt:lpstr>
      <vt:lpstr>Marka Yönetimi DERSİN İŞLENİŞİ KONULAR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17</cp:revision>
  <dcterms:created xsi:type="dcterms:W3CDTF">2025-02-10T12:53:37Z</dcterms:created>
  <dcterms:modified xsi:type="dcterms:W3CDTF">2025-02-13T17:52:50Z</dcterms:modified>
</cp:coreProperties>
</file>